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3" r:id="rId2"/>
  </p:sldMasterIdLst>
  <p:notesMasterIdLst>
    <p:notesMasterId r:id="rId29"/>
  </p:notesMasterIdLst>
  <p:sldIdLst>
    <p:sldId id="256" r:id="rId3"/>
    <p:sldId id="303" r:id="rId4"/>
    <p:sldId id="304" r:id="rId5"/>
    <p:sldId id="257" r:id="rId6"/>
    <p:sldId id="306" r:id="rId7"/>
    <p:sldId id="307" r:id="rId8"/>
    <p:sldId id="308" r:id="rId9"/>
    <p:sldId id="309" r:id="rId10"/>
    <p:sldId id="305" r:id="rId11"/>
    <p:sldId id="313" r:id="rId12"/>
    <p:sldId id="310" r:id="rId13"/>
    <p:sldId id="317" r:id="rId14"/>
    <p:sldId id="326" r:id="rId15"/>
    <p:sldId id="328" r:id="rId16"/>
    <p:sldId id="311" r:id="rId17"/>
    <p:sldId id="314" r:id="rId18"/>
    <p:sldId id="315" r:id="rId19"/>
    <p:sldId id="316" r:id="rId20"/>
    <p:sldId id="312" r:id="rId21"/>
    <p:sldId id="322" r:id="rId22"/>
    <p:sldId id="327" r:id="rId23"/>
    <p:sldId id="319" r:id="rId24"/>
    <p:sldId id="320" r:id="rId25"/>
    <p:sldId id="318" r:id="rId26"/>
    <p:sldId id="321" r:id="rId27"/>
    <p:sldId id="32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14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065E5-E825-4643-BEA2-372A4530221B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37A2B-EC76-47C0-9042-38E62F32E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8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是 硅光电倍增管，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是多像素光子计数器，每一个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都是一个工作在盖格模式的雪崩二极管，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图中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的有效感光面积</a:t>
            </a:r>
            <a:r>
              <a:rPr lang="en-US" altLang="zh-CN" dirty="0" smtClean="0"/>
              <a:t>3x3mm,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像素尺寸</a:t>
            </a:r>
            <a:r>
              <a:rPr lang="en-US" altLang="zh-CN" baseline="0" dirty="0" smtClean="0"/>
              <a:t>25x25um,</a:t>
            </a:r>
            <a:r>
              <a:rPr lang="zh-CN" altLang="en-US" baseline="0" dirty="0" smtClean="0"/>
              <a:t>像素个数</a:t>
            </a:r>
            <a:r>
              <a:rPr lang="en-US" altLang="zh-CN" baseline="0" dirty="0" smtClean="0"/>
              <a:t>14400.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9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是 硅光电倍增管，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是多像素光子计数器，每一个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都是一个工作在盖格模式的雪崩二极管，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图中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的有效感光面积</a:t>
            </a:r>
            <a:r>
              <a:rPr lang="en-US" altLang="zh-CN" dirty="0" smtClean="0"/>
              <a:t>3x3mm,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像素尺寸</a:t>
            </a:r>
            <a:r>
              <a:rPr lang="en-US" altLang="zh-CN" baseline="0" dirty="0" smtClean="0"/>
              <a:t>25x25um,</a:t>
            </a:r>
            <a:r>
              <a:rPr lang="zh-CN" altLang="en-US" baseline="0" dirty="0" smtClean="0"/>
              <a:t>像素个数</a:t>
            </a:r>
            <a:r>
              <a:rPr lang="en-US" altLang="zh-CN" baseline="0" dirty="0" smtClean="0"/>
              <a:t>14400.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3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是 硅光电倍增管，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是多像素光子计数器，每一个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都是一个工作在盖格模式的雪崩二极管，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图中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的有效感光面积</a:t>
            </a:r>
            <a:r>
              <a:rPr lang="en-US" altLang="zh-CN" dirty="0" smtClean="0"/>
              <a:t>3x3mm,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像素尺寸</a:t>
            </a:r>
            <a:r>
              <a:rPr lang="en-US" altLang="zh-CN" baseline="0" dirty="0" smtClean="0"/>
              <a:t>25x25um,</a:t>
            </a:r>
            <a:r>
              <a:rPr lang="zh-CN" altLang="en-US" baseline="0" dirty="0" smtClean="0"/>
              <a:t>像素个数</a:t>
            </a:r>
            <a:r>
              <a:rPr lang="en-US" altLang="zh-CN" baseline="0" dirty="0" smtClean="0"/>
              <a:t>14400.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8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是 硅光电倍增管，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是多像素光子计数器，每一个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都是一个工作在盖格模式的雪崩二极管，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图中</a:t>
            </a:r>
            <a:r>
              <a:rPr lang="en-US" altLang="zh-CN" dirty="0" smtClean="0"/>
              <a:t>MPPC</a:t>
            </a:r>
            <a:r>
              <a:rPr lang="zh-CN" altLang="en-US" dirty="0" smtClean="0"/>
              <a:t>的有效感光面积</a:t>
            </a:r>
            <a:r>
              <a:rPr lang="en-US" altLang="zh-CN" dirty="0" smtClean="0"/>
              <a:t>3x3mm,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像素尺寸</a:t>
            </a:r>
            <a:r>
              <a:rPr lang="en-US" altLang="zh-CN" baseline="0" dirty="0" smtClean="0"/>
              <a:t>25x25um,</a:t>
            </a:r>
            <a:r>
              <a:rPr lang="zh-CN" altLang="en-US" baseline="0" dirty="0" smtClean="0"/>
              <a:t>像素个数</a:t>
            </a:r>
            <a:r>
              <a:rPr lang="en-US" altLang="zh-CN" baseline="0" dirty="0" smtClean="0"/>
              <a:t>14400.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RMS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半高宽对应：对应高斯波形，半高宽 </a:t>
            </a:r>
            <a:r>
              <a:rPr lang="en-US" altLang="zh-CN" baseline="0" dirty="0" smtClean="0"/>
              <a:t>= 2.355 RMS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37A2B-EC76-47C0-9042-38E62F32E3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1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A264-6FEE-478C-AD46-20C71C56297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BEIBEI@MAIL.USTC.EDU.CN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0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EB25-766F-4F73-959B-945FC0F478C0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8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6B551-86B4-47C1-A65E-21E7960EC59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8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A264-6FEE-478C-AD46-20C71C56297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BEIBEI@MAIL.USTC.EDU.CN</a:t>
            </a:r>
            <a:endParaRPr lang="zh-CN" altLang="en-US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89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617" y="340509"/>
            <a:ext cx="7543800" cy="145075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240B-5FBE-42E1-874A-5F580C01E9B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" y="0"/>
            <a:ext cx="8792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五边形 7"/>
          <p:cNvSpPr/>
          <p:nvPr userDrawn="1"/>
        </p:nvSpPr>
        <p:spPr>
          <a:xfrm>
            <a:off x="0" y="1065888"/>
            <a:ext cx="1046285" cy="487680"/>
          </a:xfrm>
          <a:prstGeom prst="homePlate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-149683" y="1127166"/>
            <a:ext cx="984019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z="1350" smtClean="0"/>
              <a:pPr/>
              <a:t>‹#›</a:t>
            </a:fld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32060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7DBC-3467-409D-A400-7FB545705EB1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9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0587-8A88-4EFD-9DA5-A5E69BFA8F5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1763-6328-4864-BD80-E57FAA57916B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3C73-C377-48A8-9DD3-802325256DF3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00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F5CD-442F-41A6-855B-6AA2DC58640E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76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BFE3286-08EA-452E-8052-9F5569E7085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968" y="286604"/>
            <a:ext cx="7170792" cy="1450757"/>
          </a:xfrm>
        </p:spPr>
        <p:txBody>
          <a:bodyPr/>
          <a:lstStyle>
            <a:lvl1pPr mar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22" y="1845734"/>
            <a:ext cx="7823138" cy="402336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240B-5FBE-42E1-874A-5F580C01E9B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" y="0"/>
            <a:ext cx="8792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五边形 7"/>
          <p:cNvSpPr/>
          <p:nvPr userDrawn="1"/>
        </p:nvSpPr>
        <p:spPr>
          <a:xfrm>
            <a:off x="0" y="1065888"/>
            <a:ext cx="1046285" cy="487680"/>
          </a:xfrm>
          <a:prstGeom prst="homePlate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-149683" y="1127166"/>
            <a:ext cx="984019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z="1350" smtClean="0"/>
              <a:pPr/>
              <a:t>‹#›</a:t>
            </a:fld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1868922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45F3-7AB8-4F97-BAB1-F007126418E5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51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EB25-766F-4F73-959B-945FC0F478C0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59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6B551-86B4-47C1-A65E-21E7960EC59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7DBC-3467-409D-A400-7FB545705EB1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2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0587-8A88-4EFD-9DA5-A5E69BFA8F5D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02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1763-6328-4864-BD80-E57FAA57916B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5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3C73-C377-48A8-9DD3-802325256DF3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5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F5CD-442F-41A6-855B-6AA2DC58640E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07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BFE3286-08EA-452E-8052-9F5569E7085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45F3-7AB8-4F97-BAB1-F007126418E5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7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88D1ED52-6DEC-4455-ACED-5E3FF7DD24F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56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D1ED52-6DEC-4455-ACED-5E3FF7DD24FC}" type="datetime1">
              <a:rPr lang="en-US" altLang="zh-CN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0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SPIROC2b</a:t>
            </a:r>
            <a:r>
              <a:rPr lang="zh-CN" altLang="en-US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工作小结</a:t>
            </a:r>
            <a:r>
              <a:rPr lang="en-US" altLang="zh-CN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br>
              <a:rPr lang="en-US" altLang="zh-CN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改版设计</a:t>
            </a:r>
            <a:endParaRPr lang="zh-CN" altLang="en-US" sz="4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2960" y="4515488"/>
            <a:ext cx="7543800" cy="1142362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2017/06/06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赵申森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性能总结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38363"/>
              </p:ext>
            </p:extLst>
          </p:nvPr>
        </p:nvGraphicFramePr>
        <p:xfrm>
          <a:off x="876645" y="2000168"/>
          <a:ext cx="7633611" cy="299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537"/>
                <a:gridCol w="2544537"/>
                <a:gridCol w="2544537"/>
              </a:tblGrid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性能指标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测得数据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对应电荷量</a:t>
                      </a:r>
                      <a:endParaRPr lang="zh-CN" altLang="en-US" dirty="0"/>
                    </a:p>
                  </a:txBody>
                  <a:tcPr/>
                </a:tc>
              </a:tr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基线噪声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7-15</a:t>
                      </a:r>
                      <a:r>
                        <a:rPr lang="zh-CN" altLang="en-US" dirty="0" smtClean="0"/>
                        <a:t>道（</a:t>
                      </a:r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21-45fC</a:t>
                      </a:r>
                      <a:r>
                        <a:rPr lang="zh-CN" altLang="en-US" dirty="0" smtClean="0"/>
                        <a:t>（大部分</a:t>
                      </a:r>
                      <a:r>
                        <a:rPr lang="en-US" altLang="zh-CN" dirty="0" smtClean="0"/>
                        <a:t>30fC</a:t>
                      </a:r>
                      <a:r>
                        <a:rPr lang="zh-CN" altLang="en-US" dirty="0" smtClean="0"/>
                        <a:t>以内）</a:t>
                      </a:r>
                      <a:endParaRPr lang="zh-CN" altLang="en-US" dirty="0"/>
                    </a:p>
                  </a:txBody>
                  <a:tcPr/>
                </a:tc>
              </a:tr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刻度非线性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单光电子峰增益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~85</a:t>
                      </a:r>
                      <a:r>
                        <a:rPr lang="zh-CN" altLang="en-US" dirty="0" smtClean="0"/>
                        <a:t>道 </a:t>
                      </a:r>
                      <a:r>
                        <a:rPr lang="en-US" altLang="zh-CN" dirty="0" smtClean="0"/>
                        <a:t>/ </a:t>
                      </a:r>
                      <a:r>
                        <a:rPr lang="en-US" altLang="zh-CN" dirty="0" err="1" smtClean="0"/>
                        <a:t>p.e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238fC / </a:t>
                      </a:r>
                      <a:r>
                        <a:rPr lang="en-US" altLang="zh-CN" dirty="0" err="1" smtClean="0"/>
                        <a:t>p.e</a:t>
                      </a:r>
                      <a:endParaRPr lang="zh-CN" altLang="en-US" dirty="0"/>
                    </a:p>
                  </a:txBody>
                  <a:tcPr/>
                </a:tc>
              </a:tr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单光电子峰半高宽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~30</a:t>
                      </a:r>
                      <a:r>
                        <a:rPr lang="zh-CN" altLang="en-US" dirty="0" smtClean="0"/>
                        <a:t>道 </a:t>
                      </a:r>
                      <a:r>
                        <a:rPr lang="en-US" altLang="zh-CN" dirty="0" smtClean="0"/>
                        <a:t>/ </a:t>
                      </a:r>
                      <a:r>
                        <a:rPr lang="en-US" altLang="zh-CN" dirty="0" err="1" smtClean="0"/>
                        <a:t>p.e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84.3fC</a:t>
                      </a:r>
                      <a:r>
                        <a:rPr lang="en-US" altLang="zh-CN" baseline="0" dirty="0" smtClean="0"/>
                        <a:t> / </a:t>
                      </a:r>
                      <a:r>
                        <a:rPr lang="en-US" altLang="zh-CN" baseline="0" dirty="0" err="1" smtClean="0"/>
                        <a:t>p.e</a:t>
                      </a:r>
                      <a:endParaRPr lang="zh-CN" altLang="en-US" dirty="0"/>
                    </a:p>
                  </a:txBody>
                  <a:tcPr/>
                </a:tc>
              </a:tr>
              <a:tr h="4708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LED</a:t>
                      </a:r>
                      <a:r>
                        <a:rPr lang="zh-CN" altLang="en-US" dirty="0" smtClean="0"/>
                        <a:t>刻度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不能观测单光电子峰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其他</a:t>
            </a:r>
            <a:r>
              <a:rPr lang="en-US" altLang="zh-CN" dirty="0" smtClean="0"/>
              <a:t>SPIROC2b</a:t>
            </a:r>
            <a:r>
              <a:rPr lang="zh-CN" altLang="en-US" dirty="0" smtClean="0"/>
              <a:t>电子学系统比较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噪声分析及改进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需要思考的问题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进度及计划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CALICE AHCAL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1678" y="5513594"/>
            <a:ext cx="1508100" cy="481007"/>
          </a:xfrm>
        </p:spPr>
        <p:txBody>
          <a:bodyPr/>
          <a:lstStyle/>
          <a:p>
            <a:r>
              <a:rPr lang="en-US" altLang="zh-CN" dirty="0" smtClean="0"/>
              <a:t>2011/5/20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32" y="1791266"/>
            <a:ext cx="4104762" cy="32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32" y="1791266"/>
            <a:ext cx="3269308" cy="2324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32" y="4170720"/>
            <a:ext cx="3276305" cy="24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CALICE AHCAL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1678" y="5513594"/>
            <a:ext cx="1508100" cy="481007"/>
          </a:xfrm>
        </p:spPr>
        <p:txBody>
          <a:bodyPr/>
          <a:lstStyle/>
          <a:p>
            <a:r>
              <a:rPr lang="en-US" altLang="zh-CN" dirty="0" smtClean="0"/>
              <a:t>2011/5/20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47" y="1913594"/>
            <a:ext cx="45142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0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cnrs</a:t>
            </a:r>
            <a:r>
              <a:rPr lang="en-US" altLang="zh-CN" dirty="0" smtClean="0"/>
              <a:t> </a:t>
            </a:r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12" y="2305517"/>
            <a:ext cx="5864722" cy="33118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149" y="2305517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SPIROC2D</a:t>
            </a:r>
            <a:r>
              <a:rPr lang="zh-CN" altLang="en-US" dirty="0" smtClean="0"/>
              <a:t>芯片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8" y="3558897"/>
            <a:ext cx="2861909" cy="2058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046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其他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SPIROC2b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电子学系统比较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分析及改进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需要思考的问题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进度及计划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8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噪声来源及改进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PCB </a:t>
            </a:r>
            <a:r>
              <a:rPr lang="zh-CN" altLang="en-US" dirty="0" smtClean="0"/>
              <a:t>层叠顺序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020686"/>
              </p:ext>
            </p:extLst>
          </p:nvPr>
        </p:nvGraphicFramePr>
        <p:xfrm>
          <a:off x="3591228" y="4027761"/>
          <a:ext cx="4775532" cy="1973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1652"/>
                <a:gridCol w="1591652"/>
                <a:gridCol w="1592228"/>
              </a:tblGrid>
              <a:tr h="143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层数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分配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备注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Top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关键信号层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Ground3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Signal3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关键信号层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Bottom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9663"/>
              </p:ext>
            </p:extLst>
          </p:nvPr>
        </p:nvGraphicFramePr>
        <p:xfrm>
          <a:off x="3591228" y="2017463"/>
          <a:ext cx="4775532" cy="1614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1652"/>
                <a:gridCol w="1591652"/>
                <a:gridCol w="1592228"/>
              </a:tblGrid>
              <a:tr h="143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层数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分配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备注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Signal1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Top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Ground1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 smtClean="0">
                          <a:effectLst/>
                        </a:rPr>
                        <a:t>Power1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Signal2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zh-CN" altLang="en-US" sz="1100" dirty="0" smtClean="0">
                          <a:effectLst/>
                        </a:rPr>
                        <a:t>模拟输入信号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Signal3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zh-CN" altLang="en-US" sz="1100" dirty="0" smtClean="0">
                          <a:effectLst/>
                        </a:rPr>
                        <a:t>模拟输入信号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Power2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Ground2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61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Signal4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关键信号层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82739" y="2250023"/>
            <a:ext cx="2908489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700" dirty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原</a:t>
            </a:r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</a:t>
            </a:r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关键信号互相干扰</a:t>
            </a:r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且无相邻地平面</a:t>
            </a:r>
            <a:endParaRPr lang="zh-CN" altLang="en-US" sz="2700" dirty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2959" y="4347324"/>
            <a:ext cx="2639782" cy="13157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</a:t>
            </a:r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</a:t>
            </a:r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关键信号用</a:t>
            </a:r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地平面屏蔽</a:t>
            </a:r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263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噪声来源及改进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845734"/>
            <a:ext cx="3160566" cy="5172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2.ASIC</a:t>
            </a:r>
            <a:r>
              <a:rPr lang="zh-CN" altLang="en-US" dirty="0" smtClean="0"/>
              <a:t>关键供电重点去耦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22959" y="4347324"/>
            <a:ext cx="2639782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8949" y="2417422"/>
            <a:ext cx="581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“</a:t>
            </a:r>
            <a:r>
              <a:rPr lang="en-US" altLang="zh-CN" sz="1600" dirty="0" smtClean="0"/>
              <a:t>The </a:t>
            </a:r>
            <a:r>
              <a:rPr lang="en-US" altLang="zh-CN" sz="1600" dirty="0"/>
              <a:t>VDDA_PA is the most sensitive pin that must be strongly decoupled (for SPIROC and SKIROC), too much is ok, but too few is not good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”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73497"/>
              </p:ext>
            </p:extLst>
          </p:nvPr>
        </p:nvGraphicFramePr>
        <p:xfrm>
          <a:off x="1670707" y="3874575"/>
          <a:ext cx="5267960" cy="1727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/>
                <a:gridCol w="1755775"/>
                <a:gridCol w="175641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管脚数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管脚名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52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202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204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Vdd_pa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重点去耦！非常敏感！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55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56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Vg_pa_xx\va_pa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Preamp</a:t>
                      </a:r>
                      <a:r>
                        <a:rPr lang="zh-CN" sz="1100">
                          <a:effectLst/>
                        </a:rPr>
                        <a:t>去耦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57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58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59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61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63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64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Vref_xx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偏置管脚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62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Vslope_xx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Vbg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Vth_xx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194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195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196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198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199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200</a:t>
                      </a:r>
                      <a:r>
                        <a:rPr lang="zh-CN" sz="1100">
                          <a:effectLst/>
                        </a:rPr>
                        <a:t>、</a:t>
                      </a:r>
                      <a:r>
                        <a:rPr lang="en-US" sz="1100">
                          <a:effectLst/>
                        </a:rPr>
                        <a:t>201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Ibi-pa-xx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23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噪声来源及改进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845733"/>
            <a:ext cx="3415665" cy="2792941"/>
          </a:xfrm>
        </p:spPr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数字电路和模拟电路隔离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红色为数字电源，覆盖了输入端口以及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等敏感区域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电源重新设计，去掉不必要的电源。（？去掉外置</a:t>
            </a:r>
            <a:r>
              <a:rPr lang="en-US" altLang="zh-CN" dirty="0" smtClean="0"/>
              <a:t>ADC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22959" y="4347324"/>
            <a:ext cx="2639782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endParaRPr lang="en-US" altLang="zh-CN" sz="2700" dirty="0" smtClean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2475511"/>
            <a:ext cx="3797856" cy="33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5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其他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SPIROC2b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电子学系统比较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噪声分析及改进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需要思考的问题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进度及计划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1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/>
              <a:t>测试</a:t>
            </a:r>
            <a:r>
              <a:rPr lang="zh-CN" altLang="en-US" dirty="0" smtClean="0"/>
              <a:t>板测试结果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其他</a:t>
            </a:r>
            <a:r>
              <a:rPr lang="en-US" altLang="zh-CN" dirty="0" smtClean="0"/>
              <a:t>SPIROC2b</a:t>
            </a:r>
            <a:r>
              <a:rPr lang="zh-CN" altLang="en-US" dirty="0" smtClean="0"/>
              <a:t>电子学系统比较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噪声分析及改进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需要思考的问题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进度及计划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02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刻度方式是否准确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SPIROC2b</a:t>
            </a:r>
            <a:r>
              <a:rPr lang="zh-CN" altLang="en-US" dirty="0" smtClean="0"/>
              <a:t>并非电荷灵敏放大器，探测器信号波形会影响测量结果。刻度电路采用输入电荷的方式，但波形形状不同的影响还未估测过。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近期采取仿真的形式来进行探讨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02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噪声来源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是否只是基线噪声？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86" y="287431"/>
            <a:ext cx="4885714" cy="383809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6753" y="3883936"/>
            <a:ext cx="3332864" cy="2462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617" y="3862322"/>
            <a:ext cx="3126768" cy="25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数据读出速率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845734"/>
            <a:ext cx="3115298" cy="38450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HBU</a:t>
            </a:r>
            <a:r>
              <a:rPr lang="zh-CN" altLang="en-US" dirty="0" smtClean="0"/>
              <a:t>的多个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采用菊花链控制和读出，减少了电气连接，但是读出时间变长为单片</a:t>
            </a:r>
            <a:r>
              <a:rPr lang="en-US" altLang="zh-CN" dirty="0" smtClean="0"/>
              <a:t>4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804" y="1845734"/>
            <a:ext cx="3961903" cy="38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7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LED</a:t>
            </a:r>
            <a:r>
              <a:rPr lang="zh-CN" altLang="en-US" dirty="0" smtClean="0"/>
              <a:t>刻度方式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892174"/>
            <a:ext cx="2934229" cy="3976920"/>
          </a:xfrm>
        </p:spPr>
        <p:txBody>
          <a:bodyPr/>
          <a:lstStyle/>
          <a:p>
            <a:r>
              <a:rPr lang="zh-CN" altLang="en-US" dirty="0" smtClean="0"/>
              <a:t>一般采用板上</a:t>
            </a:r>
            <a:r>
              <a:rPr lang="en-US" altLang="zh-CN" dirty="0" smtClean="0"/>
              <a:t>LED</a:t>
            </a:r>
            <a:r>
              <a:rPr lang="zh-CN" altLang="en-US" dirty="0" smtClean="0"/>
              <a:t>发光，通过此方式进行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增益刻度。</a:t>
            </a:r>
            <a:endParaRPr lang="en-US" altLang="zh-CN" dirty="0" smtClean="0"/>
          </a:p>
          <a:p>
            <a:r>
              <a:rPr lang="zh-CN" altLang="en-US" dirty="0" smtClean="0"/>
              <a:t>是否在新板上增加此功能？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081454" y="1892174"/>
            <a:ext cx="4600575" cy="3436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699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板测试结果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其他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SPIROC2b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电子学系统比较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噪声分析及改进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需要思考的问题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进度及计划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35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</a:t>
            </a:r>
            <a:r>
              <a:rPr lang="zh-CN" altLang="en-US" dirty="0" smtClean="0"/>
              <a:t>片读出系统：</a:t>
            </a:r>
            <a:r>
              <a:rPr lang="en-US" altLang="zh-CN" dirty="0" smtClean="0"/>
              <a:t>2016-9</a:t>
            </a:r>
            <a:r>
              <a:rPr lang="zh-CN" altLang="en-US" dirty="0"/>
              <a:t> </a:t>
            </a:r>
            <a:r>
              <a:rPr lang="zh-CN" altLang="en-US" dirty="0" smtClean="0"/>
              <a:t> 至 </a:t>
            </a:r>
            <a:r>
              <a:rPr lang="en-US" altLang="zh-CN" dirty="0" smtClean="0"/>
              <a:t>2017-7</a:t>
            </a:r>
            <a:r>
              <a:rPr lang="zh-CN" altLang="en-US" dirty="0" smtClean="0"/>
              <a:t>月中旬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完成读出系统性能测试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希望获得晶体（闪烁体） </a:t>
            </a:r>
            <a:r>
              <a:rPr lang="en-US" altLang="zh-CN" dirty="0" smtClean="0"/>
              <a:t>+ SiPM</a:t>
            </a:r>
            <a:r>
              <a:rPr lang="zh-CN" altLang="en-US" dirty="0" smtClean="0"/>
              <a:t>联调好的结果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初步试验</a:t>
            </a:r>
            <a:r>
              <a:rPr lang="en-US" altLang="zh-CN" dirty="0" smtClean="0"/>
              <a:t>SiPM</a:t>
            </a:r>
            <a:r>
              <a:rPr lang="zh-CN" altLang="en-US" dirty="0" smtClean="0"/>
              <a:t>装配方式</a:t>
            </a:r>
            <a:endParaRPr lang="en-US" altLang="zh-CN" dirty="0"/>
          </a:p>
          <a:p>
            <a:r>
              <a:rPr lang="zh-CN" altLang="en-US" dirty="0" smtClean="0"/>
              <a:t>多片读出系统：</a:t>
            </a:r>
            <a:r>
              <a:rPr lang="en-US" altLang="zh-CN" dirty="0" smtClean="0"/>
              <a:t>2017-7</a:t>
            </a:r>
            <a:r>
              <a:rPr lang="zh-CN" altLang="en-US" dirty="0" smtClean="0"/>
              <a:t>月底 至 </a:t>
            </a:r>
            <a:r>
              <a:rPr lang="en-US" altLang="zh-CN" dirty="0" smtClean="0"/>
              <a:t>2017-12</a:t>
            </a:r>
            <a:r>
              <a:rPr lang="zh-CN" altLang="en-US" dirty="0" smtClean="0"/>
              <a:t>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更新为</a:t>
            </a:r>
            <a:r>
              <a:rPr lang="en-US" altLang="zh-CN" dirty="0" smtClean="0"/>
              <a:t>SPIROC2e</a:t>
            </a:r>
            <a:endParaRPr lang="en-US" altLang="zh-CN" dirty="0"/>
          </a:p>
          <a:p>
            <a:pPr lvl="1"/>
            <a:r>
              <a:rPr lang="zh-CN" altLang="en-US" dirty="0" smtClean="0"/>
              <a:t>探究多芯片工作情况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结合工程要求进行电子学系统模块划分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测试：一致性，阵列成像等</a:t>
            </a:r>
            <a:endParaRPr lang="en-US" altLang="zh-CN" dirty="0" smtClean="0"/>
          </a:p>
          <a:p>
            <a:r>
              <a:rPr lang="zh-CN" altLang="en-US" dirty="0" smtClean="0"/>
              <a:t>小型原理样机：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/>
              <a:t> </a:t>
            </a:r>
            <a:r>
              <a:rPr lang="zh-CN" altLang="en-US" dirty="0" smtClean="0"/>
              <a:t>至 再估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束流测试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2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订购芯片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 HBU </a:t>
            </a:r>
            <a:r>
              <a:rPr lang="zh-CN" altLang="en-US" dirty="0" smtClean="0"/>
              <a:t>需要</a:t>
            </a:r>
            <a:r>
              <a:rPr lang="en-US" altLang="zh-CN" dirty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块 </a:t>
            </a:r>
            <a:r>
              <a:rPr lang="en-US" altLang="zh-CN" dirty="0" smtClean="0"/>
              <a:t>SPIROC2e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4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/>
              <a:t>测试</a:t>
            </a:r>
            <a:r>
              <a:rPr lang="zh-CN" altLang="en-US" dirty="0" smtClean="0"/>
              <a:t>板测试结果</a:t>
            </a:r>
            <a:endParaRPr lang="en-US" altLang="zh-CN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其他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SPIROC2b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电子学系统比较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噪声分析及改进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需要思考的问题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进度及计划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3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基线测试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132115" y="5145043"/>
            <a:ext cx="2740174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基线在</a:t>
            </a:r>
            <a:r>
              <a:rPr lang="en-US" altLang="zh-CN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</a:t>
            </a:r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道左右</a:t>
            </a:r>
            <a:endParaRPr lang="zh-CN" altLang="en-US" sz="2700" dirty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0645" y="5145043"/>
            <a:ext cx="2796278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RMS</a:t>
            </a:r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约为</a:t>
            </a:r>
            <a:r>
              <a:rPr lang="en-US" altLang="zh-CN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7-15</a:t>
            </a:r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道址</a:t>
            </a:r>
            <a:endParaRPr lang="zh-CN" altLang="en-US" sz="2700" dirty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 descr="C:\Users\Johnson\AppData\Local\Temp\Im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8" y="1994530"/>
            <a:ext cx="3494943" cy="281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内容占位符 3"/>
          <p:cNvPicPr/>
          <p:nvPr/>
        </p:nvPicPr>
        <p:blipFill>
          <a:blip r:embed="rId4"/>
          <a:stretch>
            <a:fillRect/>
          </a:stretch>
        </p:blipFill>
        <p:spPr>
          <a:xfrm>
            <a:off x="4815551" y="1994530"/>
            <a:ext cx="3946466" cy="28120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53912" y="1065887"/>
            <a:ext cx="1869744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700" dirty="0" smtClean="0">
                <a:ln w="3175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采用外触发</a:t>
            </a:r>
            <a:endParaRPr lang="zh-CN" altLang="en-US" sz="2700" dirty="0">
              <a:ln w="3175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35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8309" y="2091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63" y="2697932"/>
            <a:ext cx="4685800" cy="21913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4550" y="3313568"/>
            <a:ext cx="416460" cy="1376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35786" y="2513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转接小板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>
            <a:stCxn id="12" idx="2"/>
            <a:endCxn id="6" idx="0"/>
          </p:cNvCxnSpPr>
          <p:nvPr/>
        </p:nvCxnSpPr>
        <p:spPr>
          <a:xfrm flipH="1">
            <a:off x="5042780" y="2882598"/>
            <a:ext cx="47004" cy="430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t="42372" r="942" b="16790"/>
          <a:stretch/>
        </p:blipFill>
        <p:spPr>
          <a:xfrm>
            <a:off x="1068309" y="2168304"/>
            <a:ext cx="3005751" cy="1059256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4074060" y="2697932"/>
            <a:ext cx="5341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刻度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8309" y="2091350"/>
            <a:ext cx="2350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高增益：</a:t>
            </a:r>
            <a:endParaRPr lang="en-US" altLang="zh-CN" b="1" dirty="0" smtClean="0"/>
          </a:p>
          <a:p>
            <a:r>
              <a:rPr lang="zh-CN" altLang="en-US" dirty="0" smtClean="0"/>
              <a:t>动态范围：</a:t>
            </a:r>
            <a:r>
              <a:rPr lang="en-US" altLang="zh-CN" dirty="0" smtClean="0"/>
              <a:t>80fC – 6pC</a:t>
            </a:r>
          </a:p>
          <a:p>
            <a:r>
              <a:rPr lang="en-US" altLang="zh-CN" dirty="0" smtClean="0"/>
              <a:t>1 LSB = 2.81fC</a:t>
            </a:r>
          </a:p>
          <a:p>
            <a:r>
              <a:rPr lang="zh-CN" altLang="en-US" dirty="0" smtClean="0"/>
              <a:t>最大非线性：</a:t>
            </a:r>
            <a:r>
              <a:rPr lang="en-US" altLang="zh-CN" dirty="0" smtClean="0"/>
              <a:t>1.25%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36" y="1838697"/>
            <a:ext cx="4843227" cy="19621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36" y="3848284"/>
            <a:ext cx="4843227" cy="24027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32632" y="38482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/>
              <a:t>低</a:t>
            </a:r>
            <a:r>
              <a:rPr lang="zh-CN" altLang="en-US" b="1" dirty="0" smtClean="0"/>
              <a:t>增益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zh-CN" altLang="en-US" dirty="0"/>
              <a:t>动态范围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1pC - 55pC</a:t>
            </a:r>
            <a:endParaRPr lang="en-US" altLang="zh-CN" dirty="0"/>
          </a:p>
          <a:p>
            <a:r>
              <a:rPr lang="en-US" altLang="zh-CN" dirty="0"/>
              <a:t>1 LSB = </a:t>
            </a:r>
            <a:r>
              <a:rPr lang="en-US" altLang="zh-CN" dirty="0" smtClean="0"/>
              <a:t>15.53fC</a:t>
            </a:r>
            <a:endParaRPr lang="en-US" altLang="zh-CN" dirty="0"/>
          </a:p>
          <a:p>
            <a:r>
              <a:rPr lang="zh-CN" altLang="en-US" dirty="0"/>
              <a:t>最大非线性：</a:t>
            </a:r>
            <a:r>
              <a:rPr lang="en-US" altLang="zh-CN" dirty="0" smtClean="0"/>
              <a:t>1.3%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81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暗噪声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峰间距：</a:t>
            </a:r>
            <a:r>
              <a:rPr lang="en-US" altLang="zh-CN" dirty="0" smtClean="0"/>
              <a:t>85</a:t>
            </a:r>
            <a:r>
              <a:rPr lang="zh-CN" altLang="en-US" dirty="0" smtClean="0"/>
              <a:t>道</a:t>
            </a:r>
            <a:endParaRPr lang="en-US" altLang="zh-CN" dirty="0" smtClean="0"/>
          </a:p>
          <a:p>
            <a:r>
              <a:rPr lang="zh-CN" altLang="en-US" dirty="0"/>
              <a:t>半高</a:t>
            </a:r>
            <a:r>
              <a:rPr lang="zh-CN" altLang="en-US" dirty="0" smtClean="0"/>
              <a:t>宽：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道（</a:t>
            </a:r>
            <a:r>
              <a:rPr lang="en-US" altLang="zh-CN" dirty="0" smtClean="0"/>
              <a:t>RMS13</a:t>
            </a:r>
            <a:r>
              <a:rPr lang="zh-CN" altLang="en-US" dirty="0" smtClean="0"/>
              <a:t>道）</a:t>
            </a:r>
            <a:endParaRPr lang="en-US" altLang="zh-CN" dirty="0" smtClean="0"/>
          </a:p>
          <a:p>
            <a:r>
              <a:rPr lang="en-US" altLang="zh-CN" dirty="0" smtClean="0"/>
              <a:t>S/N :  2.5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09085" y="1845734"/>
            <a:ext cx="4257675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SiPM</a:t>
            </a:r>
            <a:r>
              <a:rPr lang="zh-CN" altLang="en-US" dirty="0" smtClean="0"/>
              <a:t> </a:t>
            </a:r>
            <a:r>
              <a:rPr lang="en-US" altLang="zh-CN" dirty="0" smtClean="0"/>
              <a:t>+ LED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845733"/>
            <a:ext cx="2436289" cy="406617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不能观察到单光电子谱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LED</a:t>
            </a:r>
            <a:r>
              <a:rPr lang="zh-CN" altLang="en-US" dirty="0" smtClean="0"/>
              <a:t>由信号源激发，同时将同步触发信号输入</a:t>
            </a:r>
            <a:r>
              <a:rPr lang="en-US" altLang="zh-CN" dirty="0" smtClean="0"/>
              <a:t>SPIROC2b</a:t>
            </a:r>
            <a:r>
              <a:rPr lang="zh-CN" altLang="en-US" dirty="0" smtClean="0"/>
              <a:t>作为外触发信号，调整合适</a:t>
            </a:r>
            <a:r>
              <a:rPr lang="en-US" altLang="zh-CN" dirty="0" smtClean="0"/>
              <a:t>delay</a:t>
            </a:r>
            <a:r>
              <a:rPr lang="zh-CN" altLang="en-US" dirty="0" smtClean="0"/>
              <a:t>后测得。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BEIBEI@MAIL.USTC.EDU.CN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87" y="1878822"/>
            <a:ext cx="4990476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LYSO</a:t>
            </a:r>
            <a:r>
              <a:rPr lang="zh-CN" altLang="en-US" dirty="0" smtClean="0"/>
              <a:t>晶体</a:t>
            </a:r>
            <a:r>
              <a:rPr lang="en-US" altLang="zh-CN" dirty="0" smtClean="0"/>
              <a:t>+SiPM</a:t>
            </a:r>
            <a:r>
              <a:rPr lang="zh-CN" altLang="en-US" dirty="0" smtClean="0"/>
              <a:t>联调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 LYSO</a:t>
            </a:r>
            <a:r>
              <a:rPr lang="zh-CN" altLang="en-US" dirty="0" smtClean="0"/>
              <a:t>晶体</a:t>
            </a:r>
            <a:r>
              <a:rPr lang="en-US" altLang="zh-CN" dirty="0"/>
              <a:t> </a:t>
            </a:r>
            <a:r>
              <a:rPr lang="en-US" altLang="zh-CN" dirty="0" smtClean="0"/>
              <a:t>+ SiPM</a:t>
            </a:r>
            <a:r>
              <a:rPr lang="zh-CN" altLang="en-US" dirty="0" smtClean="0"/>
              <a:t>联</a:t>
            </a:r>
            <a:r>
              <a:rPr lang="zh-CN" altLang="en-US" dirty="0" smtClean="0"/>
              <a:t>调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0" y="3536050"/>
            <a:ext cx="3493492" cy="2387512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86" y="3500812"/>
            <a:ext cx="3452555" cy="23682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67201" y="4564229"/>
            <a:ext cx="254076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7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标准</a:t>
            </a:r>
            <a:r>
              <a:rPr lang="en-US" altLang="zh-CN" sz="27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LYSO</a:t>
            </a:r>
            <a:r>
              <a:rPr lang="zh-CN" altLang="en-US" sz="27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自辐射</a:t>
            </a:r>
          </a:p>
        </p:txBody>
      </p:sp>
      <p:sp>
        <p:nvSpPr>
          <p:cNvPr id="8" name="矩形 7"/>
          <p:cNvSpPr/>
          <p:nvPr/>
        </p:nvSpPr>
        <p:spPr>
          <a:xfrm>
            <a:off x="5346893" y="4487432"/>
            <a:ext cx="2901885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7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SPIROC2b</a:t>
            </a:r>
            <a:r>
              <a:rPr lang="zh-CN" altLang="en-US" sz="27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测得数据</a:t>
            </a:r>
          </a:p>
        </p:txBody>
      </p:sp>
    </p:spTree>
    <p:extLst>
      <p:ext uri="{BB962C8B-B14F-4D97-AF65-F5344CB8AC3E}">
        <p14:creationId xmlns:p14="http://schemas.microsoft.com/office/powerpoint/2010/main" val="41862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1824</TotalTime>
  <Words>1040</Words>
  <Application>Microsoft Office PowerPoint</Application>
  <PresentationFormat>全屏显示(4:3)</PresentationFormat>
  <Paragraphs>271</Paragraphs>
  <Slides>26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宋体</vt:lpstr>
      <vt:lpstr>微软雅黑</vt:lpstr>
      <vt:lpstr>Calibri</vt:lpstr>
      <vt:lpstr>Calibri Light</vt:lpstr>
      <vt:lpstr>Times New Roman</vt:lpstr>
      <vt:lpstr>Wingdings</vt:lpstr>
      <vt:lpstr>1_回顾</vt:lpstr>
      <vt:lpstr>回顾</vt:lpstr>
      <vt:lpstr>SPIROC2b工作小结 &amp; 改版设计</vt:lpstr>
      <vt:lpstr>大纲</vt:lpstr>
      <vt:lpstr>大纲</vt:lpstr>
      <vt:lpstr>基线测试</vt:lpstr>
      <vt:lpstr>刻度</vt:lpstr>
      <vt:lpstr>刻度</vt:lpstr>
      <vt:lpstr>SiPM暗噪声</vt:lpstr>
      <vt:lpstr>SiPM + LED</vt:lpstr>
      <vt:lpstr>LYSO晶体+SiPM联调</vt:lpstr>
      <vt:lpstr>性能总结</vt:lpstr>
      <vt:lpstr>大纲</vt:lpstr>
      <vt:lpstr>CALICE AHCAL测试</vt:lpstr>
      <vt:lpstr>CALICE AHCAL测试</vt:lpstr>
      <vt:lpstr>cnrs 报告</vt:lpstr>
      <vt:lpstr>大纲</vt:lpstr>
      <vt:lpstr>噪声来源及改进</vt:lpstr>
      <vt:lpstr>噪声来源及改进</vt:lpstr>
      <vt:lpstr>噪声来源及改进</vt:lpstr>
      <vt:lpstr>大纲</vt:lpstr>
      <vt:lpstr>刻度方式是否准确</vt:lpstr>
      <vt:lpstr>噪声来源</vt:lpstr>
      <vt:lpstr>数据读出速率</vt:lpstr>
      <vt:lpstr>LED刻度方式</vt:lpstr>
      <vt:lpstr>大纲</vt:lpstr>
      <vt:lpstr>三个阶段</vt:lpstr>
      <vt:lpstr>订购芯片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SPIROC2B报告</dc:title>
  <dc:creator>Shensen Zhao</dc:creator>
  <cp:lastModifiedBy>Shensen Zhao</cp:lastModifiedBy>
  <cp:revision>83</cp:revision>
  <dcterms:created xsi:type="dcterms:W3CDTF">2016-07-21T02:02:02Z</dcterms:created>
  <dcterms:modified xsi:type="dcterms:W3CDTF">2017-06-06T17:10:41Z</dcterms:modified>
</cp:coreProperties>
</file>